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repartir foto de qui es cada grup i donar 10 segons en que mirin qui son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ca"/>
              <a:t>Q</a:t>
            </a:r>
            <a:r>
              <a:rPr lang="ca"/>
              <a:t>uan es compren un vestit per un evento, després passa a ser fons d’armari directament?</a:t>
            </a:r>
            <a:endParaRPr/>
          </a:p>
          <a:p>
            <a:pPr indent="-298450" lvl="0" marL="457200" rtl="0" algn="l">
              <a:spcBef>
                <a:spcPts val="0"/>
              </a:spcBef>
              <a:spcAft>
                <a:spcPts val="0"/>
              </a:spcAft>
              <a:buSzPts val="1100"/>
              <a:buChar char="-"/>
            </a:pPr>
            <a:r>
              <a:rPr lang="ca"/>
              <a:t>Quan tenen una gala on han d’anar d’etiqueta és compren un vestit exclusivament per aquella circumstància?</a:t>
            </a:r>
            <a:endParaRPr/>
          </a:p>
          <a:p>
            <a:pPr indent="0" lvl="0" marL="457200" rtl="0" algn="l">
              <a:spcBef>
                <a:spcPts val="0"/>
              </a:spcBef>
              <a:spcAft>
                <a:spcPts val="0"/>
              </a:spcAft>
              <a:buNone/>
            </a:pPr>
            <a:r>
              <a:rPr lang="ca"/>
              <a:t> </a:t>
            </a:r>
            <a:endParaRPr/>
          </a:p>
          <a:p>
            <a:pPr indent="0" lvl="0" marL="0" rtl="0" algn="l">
              <a:spcBef>
                <a:spcPts val="0"/>
              </a:spcBef>
              <a:spcAft>
                <a:spcPts val="0"/>
              </a:spcAft>
              <a:buNone/>
            </a:pPr>
            <a:r>
              <a:t/>
            </a:r>
            <a:endParaRPr/>
          </a:p>
          <a:p>
            <a:pPr indent="0" lvl="0" marL="0" rtl="0" algn="l">
              <a:spcBef>
                <a:spcPts val="0"/>
              </a:spcBef>
              <a:spcAft>
                <a:spcPts val="0"/>
              </a:spcAft>
              <a:buNone/>
            </a:pPr>
            <a:r>
              <a:rPr lang="ca"/>
              <a:t>Segurament la resposta és que sí, llavors ens trobem en la situació on la durada de vida útil dels vestits és excessivament curta. D’aquesta manera, hi ha la necessitat de obtenir noves peces per cada ocasió.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ca"/>
              <a:t>Hi hauria alguna manera de donar-li una segona volta a aquests productes?</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c466b8b0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c466b8b0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2be409c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2be409c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c2be409c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c2be409c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2be409c5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2be409c5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a"/>
              <a:t>hi ha un forat negre que es el fet que no hi ha reutilització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ca"/>
              <a:t>juntar la </a:t>
            </a:r>
            <a:r>
              <a:rPr lang="ca"/>
              <a:t>sostenibilitat</a:t>
            </a:r>
            <a:r>
              <a:rPr lang="ca"/>
              <a:t> i luxe </a:t>
            </a:r>
            <a:r>
              <a:rPr lang="ca"/>
              <a:t>és</a:t>
            </a:r>
            <a:r>
              <a:rPr lang="ca"/>
              <a:t> un perill perque luxe demana exclusivitat i no es tan </a:t>
            </a:r>
            <a:r>
              <a:rPr lang="ca"/>
              <a:t>fácil</a:t>
            </a:r>
            <a:r>
              <a:rPr lang="ca"/>
              <a:t>, un vinted no podem fer, volem mantenir el prestigi tan de les marques com de </a:t>
            </a:r>
            <a:r>
              <a:rPr lang="ca"/>
              <a:t>peces</a:t>
            </a:r>
            <a:r>
              <a:rPr lang="ca"/>
              <a:t> si baixa </a:t>
            </a:r>
            <a:r>
              <a:rPr lang="ca"/>
              <a:t>prestigi </a:t>
            </a:r>
            <a:r>
              <a:rPr lang="ca"/>
              <a:t> de les peces baixa el prestigi de les marques</a:t>
            </a:r>
            <a:endParaRPr/>
          </a:p>
          <a:p>
            <a:pPr indent="-298450" lvl="0" marL="457200" rtl="0" algn="l">
              <a:spcBef>
                <a:spcPts val="0"/>
              </a:spcBef>
              <a:spcAft>
                <a:spcPts val="0"/>
              </a:spcAft>
              <a:buSzPts val="1100"/>
              <a:buChar char="-"/>
            </a:pPr>
            <a:r>
              <a:rPr lang="ca"/>
              <a:t>i les marques no lis interessa</a:t>
            </a:r>
            <a:endParaRPr/>
          </a:p>
          <a:p>
            <a:pPr indent="-298450" lvl="0" marL="457200" rtl="0" algn="l">
              <a:spcBef>
                <a:spcPts val="0"/>
              </a:spcBef>
              <a:spcAft>
                <a:spcPts val="0"/>
              </a:spcAft>
              <a:buSzPts val="1100"/>
              <a:buChar char="-"/>
            </a:pPr>
            <a:r>
              <a:rPr lang="ca"/>
              <a:t>ningu ens asssegura que la gent vulgui coses de col.leccions antigues, estem molt acostumants a nomes consumir els productes de la temporada actual pero les col.leccions anteriors també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ca"/>
              <a:t>hem </a:t>
            </a:r>
            <a:r>
              <a:rPr lang="ca"/>
              <a:t>d'aconseguir</a:t>
            </a:r>
            <a:r>
              <a:rPr lang="ca"/>
              <a:t> visibilitat a poder reutilitzar </a:t>
            </a:r>
            <a:r>
              <a:rPr lang="ca"/>
              <a:t>accessoris</a:t>
            </a:r>
            <a:r>
              <a:rPr lang="ca"/>
              <a:t> i vestits sense q </a:t>
            </a:r>
            <a:r>
              <a:rPr lang="ca"/>
              <a:t>això</a:t>
            </a:r>
            <a:r>
              <a:rPr lang="ca"/>
              <a:t> devalui la peça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2be409c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2be409c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a"/>
              <a:t>que els hi semblaria que les clientes més freqüents de les seves marques tinguessin un portal per llogar els vestits d’</a:t>
            </a:r>
            <a:r>
              <a:rPr lang="ca"/>
              <a:t>antigues</a:t>
            </a:r>
            <a:r>
              <a:rPr lang="ca"/>
              <a:t> col·leccions, de manera que es fes més visible la marca i </a:t>
            </a:r>
            <a:r>
              <a:rPr lang="ca"/>
              <a:t>apareguessin</a:t>
            </a:r>
            <a:r>
              <a:rPr lang="ca"/>
              <a:t> noves clientes per comprar vestits que saben que en un futur </a:t>
            </a:r>
            <a:r>
              <a:rPr lang="ca"/>
              <a:t>tindran</a:t>
            </a:r>
            <a:r>
              <a:rPr lang="ca"/>
              <a:t> el mateix valor el que elles donen actualment als altres vestits?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ca"/>
              <a:t>noves clientes</a:t>
            </a:r>
            <a:endParaRPr/>
          </a:p>
          <a:p>
            <a:pPr indent="-298450" lvl="0" marL="457200" rtl="0" algn="l">
              <a:spcBef>
                <a:spcPts val="0"/>
              </a:spcBef>
              <a:spcAft>
                <a:spcPts val="0"/>
              </a:spcAft>
              <a:buSzPts val="1100"/>
              <a:buChar char="-"/>
            </a:pPr>
            <a:r>
              <a:rPr lang="ca"/>
              <a:t>més prestigi i més visibilitat</a:t>
            </a:r>
            <a:endParaRPr/>
          </a:p>
          <a:p>
            <a:pPr indent="-298450" lvl="0" marL="457200" rtl="0" algn="l">
              <a:spcBef>
                <a:spcPts val="0"/>
              </a:spcBef>
              <a:spcAft>
                <a:spcPts val="0"/>
              </a:spcAft>
              <a:buSzPts val="1100"/>
              <a:buChar char="-"/>
            </a:pPr>
            <a:r>
              <a:rPr lang="ca"/>
              <a:t>una participació i imatge més sostenible de cara al públic</a:t>
            </a:r>
            <a:endParaRPr/>
          </a:p>
          <a:p>
            <a:pPr indent="-298450" lvl="0" marL="457200" rtl="0" algn="l">
              <a:spcBef>
                <a:spcPts val="0"/>
              </a:spcBef>
              <a:spcAft>
                <a:spcPts val="0"/>
              </a:spcAft>
              <a:buSzPts val="1100"/>
              <a:buChar char="-"/>
            </a:pPr>
            <a:r>
              <a:rPr lang="ca"/>
              <a:t>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c299a430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c299a430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ca"/>
              <a:t>Busquem resoldre aquesta necessitat que el món exigeix, sense devaluar el seu treball ni el seu prestigi.</a:t>
            </a:r>
            <a:endParaRPr/>
          </a:p>
          <a:p>
            <a:pPr indent="-298450" lvl="0" marL="457200" rtl="0" algn="l">
              <a:spcBef>
                <a:spcPts val="0"/>
              </a:spcBef>
              <a:spcAft>
                <a:spcPts val="0"/>
              </a:spcAft>
              <a:buSzPts val="1100"/>
              <a:buChar char="-"/>
            </a:pPr>
            <a:r>
              <a:rPr lang="ca"/>
              <a:t>Aquesta solució </a:t>
            </a:r>
            <a:r>
              <a:rPr lang="ca"/>
              <a:t>pretén</a:t>
            </a:r>
            <a:r>
              <a:rPr lang="ca"/>
              <a:t> trobar un equilibri per cobrir tots els aspectes i les necessitats tant de les clientes, com les seves, com les del propi medi ambient.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c466b8b0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c466b8b0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466b8b0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466b8b0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466b8b06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466b8b06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466b8b06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c466b8b06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4af5f897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4af5f897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c4af5f897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c4af5f897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4af5f897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4af5f897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4af5f897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4af5f897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10.pn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15454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ca" sz="3680">
                <a:latin typeface="Times New Roman"/>
                <a:ea typeface="Times New Roman"/>
                <a:cs typeface="Times New Roman"/>
                <a:sym typeface="Times New Roman"/>
              </a:rPr>
              <a:t>Consciència de compra: </a:t>
            </a:r>
            <a:endParaRPr sz="3680">
              <a:latin typeface="Times New Roman"/>
              <a:ea typeface="Times New Roman"/>
              <a:cs typeface="Times New Roman"/>
              <a:sym typeface="Times New Roman"/>
            </a:endParaRPr>
          </a:p>
          <a:p>
            <a:pPr indent="0" lvl="0" marL="0" rtl="0" algn="ctr">
              <a:spcBef>
                <a:spcPts val="0"/>
              </a:spcBef>
              <a:spcAft>
                <a:spcPts val="0"/>
              </a:spcAft>
              <a:buSzPts val="990"/>
              <a:buNone/>
            </a:pPr>
            <a:r>
              <a:rPr lang="ca" sz="3680">
                <a:latin typeface="Times New Roman"/>
                <a:ea typeface="Times New Roman"/>
                <a:cs typeface="Times New Roman"/>
                <a:sym typeface="Times New Roman"/>
              </a:rPr>
              <a:t>El poder de les eleccions sostenibles en articles de luxe</a:t>
            </a:r>
            <a:endParaRPr sz="368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2"/>
          <p:cNvPicPr preferRelativeResize="0"/>
          <p:nvPr/>
        </p:nvPicPr>
        <p:blipFill>
          <a:blip r:embed="rId3">
            <a:alphaModFix/>
          </a:blip>
          <a:stretch>
            <a:fillRect/>
          </a:stretch>
        </p:blipFill>
        <p:spPr>
          <a:xfrm rot="-5400000">
            <a:off x="3900697" y="-509292"/>
            <a:ext cx="3467525" cy="6162076"/>
          </a:xfrm>
          <a:prstGeom prst="rect">
            <a:avLst/>
          </a:prstGeom>
          <a:noFill/>
          <a:ln>
            <a:noFill/>
          </a:ln>
        </p:spPr>
      </p:pic>
      <p:sp>
        <p:nvSpPr>
          <p:cNvPr id="108" name="Google Shape;108;p22"/>
          <p:cNvSpPr txBox="1"/>
          <p:nvPr>
            <p:ph type="title"/>
          </p:nvPr>
        </p:nvSpPr>
        <p:spPr>
          <a:xfrm rot="-5400000">
            <a:off x="-293950" y="2285388"/>
            <a:ext cx="2935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BLANCA SUÁREZ</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2" name="Shape 112"/>
        <p:cNvGrpSpPr/>
        <p:nvPr/>
      </p:nvGrpSpPr>
      <p:grpSpPr>
        <a:xfrm>
          <a:off x="0" y="0"/>
          <a:ext cx="0" cy="0"/>
          <a:chOff x="0" y="0"/>
          <a:chExt cx="0" cy="0"/>
        </a:xfrm>
      </p:grpSpPr>
      <p:sp>
        <p:nvSpPr>
          <p:cNvPr id="113" name="Google Shape;113;p23"/>
          <p:cNvSpPr txBox="1"/>
          <p:nvPr>
            <p:ph type="title"/>
          </p:nvPr>
        </p:nvSpPr>
        <p:spPr>
          <a:xfrm>
            <a:off x="311700" y="295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latin typeface="Times New Roman"/>
                <a:ea typeface="Times New Roman"/>
                <a:cs typeface="Times New Roman"/>
                <a:sym typeface="Times New Roman"/>
              </a:rPr>
              <a:t>Stakeholders interessats</a:t>
            </a:r>
            <a:endParaRPr>
              <a:latin typeface="Times New Roman"/>
              <a:ea typeface="Times New Roman"/>
              <a:cs typeface="Times New Roman"/>
              <a:sym typeface="Times New Roman"/>
            </a:endParaRPr>
          </a:p>
        </p:txBody>
      </p:sp>
      <p:sp>
        <p:nvSpPr>
          <p:cNvPr id="114" name="Google Shape;114;p23"/>
          <p:cNvSpPr txBox="1"/>
          <p:nvPr>
            <p:ph idx="1" type="body"/>
          </p:nvPr>
        </p:nvSpPr>
        <p:spPr>
          <a:xfrm>
            <a:off x="3033725" y="1264575"/>
            <a:ext cx="2826600" cy="3416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ca">
                <a:solidFill>
                  <a:schemeClr val="dk1"/>
                </a:solidFill>
              </a:rPr>
              <a:t>Llista qualitats:</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ca">
                <a:solidFill>
                  <a:schemeClr val="dk1"/>
                </a:solidFill>
              </a:rPr>
              <a:t>Paloma cuevas</a:t>
            </a:r>
            <a:endParaRPr>
              <a:solidFill>
                <a:schemeClr val="dk1"/>
              </a:solidFill>
            </a:endParaRPr>
          </a:p>
          <a:p>
            <a:pPr indent="0" lvl="0" marL="0" rtl="0" algn="l">
              <a:spcBef>
                <a:spcPts val="1200"/>
              </a:spcBef>
              <a:spcAft>
                <a:spcPts val="0"/>
              </a:spcAft>
              <a:buNone/>
            </a:pPr>
            <a:r>
              <a:rPr lang="ca">
                <a:solidFill>
                  <a:schemeClr val="dk1"/>
                </a:solidFill>
              </a:rPr>
              <a:t>Susi Sánchez</a:t>
            </a:r>
            <a:endParaRPr>
              <a:solidFill>
                <a:schemeClr val="dk1"/>
              </a:solidFill>
            </a:endParaRPr>
          </a:p>
          <a:p>
            <a:pPr indent="0" lvl="0" marL="0" rtl="0" algn="l">
              <a:spcBef>
                <a:spcPts val="1200"/>
              </a:spcBef>
              <a:spcAft>
                <a:spcPts val="0"/>
              </a:spcAft>
              <a:buNone/>
            </a:pPr>
            <a:r>
              <a:rPr lang="ca">
                <a:solidFill>
                  <a:schemeClr val="dk1"/>
                </a:solidFill>
              </a:rPr>
              <a:t>Belén</a:t>
            </a:r>
            <a:r>
              <a:rPr lang="ca">
                <a:solidFill>
                  <a:schemeClr val="dk1"/>
                </a:solidFill>
              </a:rPr>
              <a:t> Rueda</a:t>
            </a:r>
            <a:endParaRPr>
              <a:solidFill>
                <a:schemeClr val="dk1"/>
              </a:solidFill>
            </a:endParaRPr>
          </a:p>
          <a:p>
            <a:pPr indent="0" lvl="0" marL="0" rtl="0" algn="l">
              <a:spcBef>
                <a:spcPts val="1200"/>
              </a:spcBef>
              <a:spcAft>
                <a:spcPts val="0"/>
              </a:spcAft>
              <a:buNone/>
            </a:pPr>
            <a:r>
              <a:rPr lang="ca">
                <a:solidFill>
                  <a:schemeClr val="dk1"/>
                </a:solidFill>
              </a:rPr>
              <a:t>Sara Carbonero</a:t>
            </a:r>
            <a:endParaRPr>
              <a:solidFill>
                <a:schemeClr val="dk1"/>
              </a:solidFill>
            </a:endParaRPr>
          </a:p>
          <a:p>
            <a:pPr indent="0" lvl="0" marL="0" rtl="0" algn="l">
              <a:spcBef>
                <a:spcPts val="1200"/>
              </a:spcBef>
              <a:spcAft>
                <a:spcPts val="0"/>
              </a:spcAft>
              <a:buNone/>
            </a:pPr>
            <a:r>
              <a:rPr lang="ca">
                <a:solidFill>
                  <a:schemeClr val="dk1"/>
                </a:solidFill>
              </a:rPr>
              <a:t>Paula Echevarria</a:t>
            </a:r>
            <a:endParaRPr>
              <a:solidFill>
                <a:schemeClr val="dk1"/>
              </a:solidFill>
            </a:endParaRPr>
          </a:p>
          <a:p>
            <a:pPr indent="0" lvl="0" marL="0" rtl="0" algn="l">
              <a:spcBef>
                <a:spcPts val="1200"/>
              </a:spcBef>
              <a:spcAft>
                <a:spcPts val="0"/>
              </a:spcAft>
              <a:buNone/>
            </a:pPr>
            <a:r>
              <a:rPr lang="ca">
                <a:solidFill>
                  <a:schemeClr val="dk1"/>
                </a:solidFill>
              </a:rPr>
              <a:t>Eva Maria Gonzalez</a:t>
            </a:r>
            <a:endParaRPr>
              <a:solidFill>
                <a:schemeClr val="dk1"/>
              </a:solidFill>
            </a:endParaRPr>
          </a:p>
          <a:p>
            <a:pPr indent="0" lvl="0" marL="0" rtl="0" algn="l">
              <a:spcBef>
                <a:spcPts val="1200"/>
              </a:spcBef>
              <a:spcAft>
                <a:spcPts val="0"/>
              </a:spcAft>
              <a:buNone/>
            </a:pPr>
            <a:r>
              <a:rPr lang="ca">
                <a:solidFill>
                  <a:schemeClr val="dk1"/>
                </a:solidFill>
              </a:rPr>
              <a:t>Tamara Falcó</a:t>
            </a:r>
            <a:endParaRPr>
              <a:solidFill>
                <a:schemeClr val="dk1"/>
              </a:solidFill>
            </a:endParaRPr>
          </a:p>
          <a:p>
            <a:pPr indent="0" lvl="0" marL="0" rtl="0" algn="l">
              <a:spcBef>
                <a:spcPts val="1200"/>
              </a:spcBef>
              <a:spcAft>
                <a:spcPts val="1200"/>
              </a:spcAft>
              <a:buNone/>
            </a:pPr>
            <a:r>
              <a:t/>
            </a:r>
            <a:endParaRPr>
              <a:solidFill>
                <a:srgbClr val="E69138"/>
              </a:solidFill>
            </a:endParaRPr>
          </a:p>
        </p:txBody>
      </p:sp>
      <p:pic>
        <p:nvPicPr>
          <p:cNvPr id="115" name="Google Shape;115;p23"/>
          <p:cNvPicPr preferRelativeResize="0"/>
          <p:nvPr/>
        </p:nvPicPr>
        <p:blipFill>
          <a:blip r:embed="rId3">
            <a:alphaModFix/>
          </a:blip>
          <a:stretch>
            <a:fillRect/>
          </a:stretch>
        </p:blipFill>
        <p:spPr>
          <a:xfrm>
            <a:off x="311700" y="1152475"/>
            <a:ext cx="2549850" cy="3824775"/>
          </a:xfrm>
          <a:prstGeom prst="rect">
            <a:avLst/>
          </a:prstGeom>
          <a:noFill/>
          <a:ln>
            <a:noFill/>
          </a:ln>
        </p:spPr>
      </p:pic>
      <p:pic>
        <p:nvPicPr>
          <p:cNvPr id="116" name="Google Shape;116;p23"/>
          <p:cNvPicPr preferRelativeResize="0"/>
          <p:nvPr/>
        </p:nvPicPr>
        <p:blipFill rotWithShape="1">
          <a:blip r:embed="rId4">
            <a:alphaModFix/>
          </a:blip>
          <a:srcRect b="0" l="0" r="0" t="1903"/>
          <a:stretch/>
        </p:blipFill>
        <p:spPr>
          <a:xfrm>
            <a:off x="6032500" y="1152475"/>
            <a:ext cx="2898251" cy="3824774"/>
          </a:xfrm>
          <a:prstGeom prst="rect">
            <a:avLst/>
          </a:prstGeom>
          <a:noFill/>
          <a:ln>
            <a:noFill/>
          </a:ln>
        </p:spPr>
      </p:pic>
      <p:pic>
        <p:nvPicPr>
          <p:cNvPr descr="Susi Sánchez: &quot;Algunos directores dejaron de llamarme cuando supieron que  era lesbiana&quot; | Mujer Hoy" id="117" name="Google Shape;117;p23"/>
          <p:cNvPicPr preferRelativeResize="0"/>
          <p:nvPr/>
        </p:nvPicPr>
        <p:blipFill>
          <a:blip r:embed="rId5">
            <a:alphaModFix/>
          </a:blip>
          <a:stretch>
            <a:fillRect/>
          </a:stretch>
        </p:blipFill>
        <p:spPr>
          <a:xfrm>
            <a:off x="4467825" y="1264563"/>
            <a:ext cx="1564675" cy="1178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SITUACIÓ</a:t>
            </a:r>
            <a:endParaRPr/>
          </a:p>
          <a:p>
            <a:pPr indent="0" lvl="0" marL="0" rtl="0" algn="l">
              <a:spcBef>
                <a:spcPts val="0"/>
              </a:spcBef>
              <a:spcAft>
                <a:spcPts val="0"/>
              </a:spcAft>
              <a:buNone/>
            </a:pPr>
            <a:r>
              <a:t/>
            </a:r>
            <a:endParaRPr/>
          </a:p>
        </p:txBody>
      </p:sp>
      <p:sp>
        <p:nvSpPr>
          <p:cNvPr id="123" name="Google Shape;12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PROBLEMA</a:t>
            </a:r>
            <a:endParaRPr/>
          </a:p>
        </p:txBody>
      </p:sp>
      <p:sp>
        <p:nvSpPr>
          <p:cNvPr id="129" name="Google Shape;12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SOLUCIÓ</a:t>
            </a:r>
            <a:endParaRPr/>
          </a:p>
        </p:txBody>
      </p:sp>
      <p:sp>
        <p:nvSpPr>
          <p:cNvPr id="135" name="Google Shape;13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CONCLUSIONS</a:t>
            </a:r>
            <a:endParaRPr/>
          </a:p>
        </p:txBody>
      </p:sp>
      <p:sp>
        <p:nvSpPr>
          <p:cNvPr id="141" name="Google Shape;14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rot="-5400000">
            <a:off x="-704300" y="2285400"/>
            <a:ext cx="3354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PAULA ECHEVARRIA</a:t>
            </a:r>
            <a:endParaRPr/>
          </a:p>
        </p:txBody>
      </p:sp>
      <p:pic>
        <p:nvPicPr>
          <p:cNvPr id="60" name="Google Shape;60;p14"/>
          <p:cNvPicPr preferRelativeResize="0"/>
          <p:nvPr/>
        </p:nvPicPr>
        <p:blipFill rotWithShape="1">
          <a:blip r:embed="rId3">
            <a:alphaModFix/>
          </a:blip>
          <a:srcRect b="0" l="9966" r="0" t="0"/>
          <a:stretch/>
        </p:blipFill>
        <p:spPr>
          <a:xfrm rot="-5400000">
            <a:off x="3167212" y="-542487"/>
            <a:ext cx="4273650" cy="62284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rot="-5400000">
            <a:off x="-352225" y="2285400"/>
            <a:ext cx="3019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PALOMA CUEVAS</a:t>
            </a:r>
            <a:endParaRPr/>
          </a:p>
        </p:txBody>
      </p:sp>
      <p:pic>
        <p:nvPicPr>
          <p:cNvPr id="66" name="Google Shape;66;p15"/>
          <p:cNvPicPr preferRelativeResize="0"/>
          <p:nvPr/>
        </p:nvPicPr>
        <p:blipFill>
          <a:blip r:embed="rId3">
            <a:alphaModFix/>
          </a:blip>
          <a:stretch>
            <a:fillRect/>
          </a:stretch>
        </p:blipFill>
        <p:spPr>
          <a:xfrm rot="-5400000">
            <a:off x="2761311" y="74451"/>
            <a:ext cx="4394825" cy="499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type="title"/>
          </p:nvPr>
        </p:nvSpPr>
        <p:spPr>
          <a:xfrm rot="-5400000">
            <a:off x="50850" y="2285400"/>
            <a:ext cx="2471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t>BELÉN RUEDA</a:t>
            </a:r>
            <a:endParaRPr/>
          </a:p>
        </p:txBody>
      </p:sp>
      <p:pic>
        <p:nvPicPr>
          <p:cNvPr id="72" name="Google Shape;72;p16"/>
          <p:cNvPicPr preferRelativeResize="0"/>
          <p:nvPr/>
        </p:nvPicPr>
        <p:blipFill>
          <a:blip r:embed="rId3">
            <a:alphaModFix/>
          </a:blip>
          <a:stretch>
            <a:fillRect/>
          </a:stretch>
        </p:blipFill>
        <p:spPr>
          <a:xfrm rot="-5400000">
            <a:off x="3412524" y="-73876"/>
            <a:ext cx="4282650" cy="5291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rot="-5400000">
            <a:off x="588700" y="2285413"/>
            <a:ext cx="2665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ca" sz="1100"/>
              <a:t>Sophie Metzker</a:t>
            </a:r>
            <a:endParaRPr b="1" sz="1100"/>
          </a:p>
          <a:p>
            <a:pPr indent="0" lvl="0" marL="0" rtl="0" algn="ctr">
              <a:spcBef>
                <a:spcPts val="0"/>
              </a:spcBef>
              <a:spcAft>
                <a:spcPts val="0"/>
              </a:spcAft>
              <a:buNone/>
            </a:pPr>
            <a:r>
              <a:rPr b="1" lang="ca" sz="1100"/>
              <a:t>Representant de marketing Louis Vuitton</a:t>
            </a:r>
            <a:endParaRPr b="1" sz="1100"/>
          </a:p>
        </p:txBody>
      </p:sp>
      <p:pic>
        <p:nvPicPr>
          <p:cNvPr id="78" name="Google Shape;78;p17"/>
          <p:cNvPicPr preferRelativeResize="0"/>
          <p:nvPr/>
        </p:nvPicPr>
        <p:blipFill>
          <a:blip r:embed="rId3">
            <a:alphaModFix/>
          </a:blip>
          <a:stretch>
            <a:fillRect/>
          </a:stretch>
        </p:blipFill>
        <p:spPr>
          <a:xfrm rot="-5400000">
            <a:off x="3142375" y="419863"/>
            <a:ext cx="4303774" cy="43037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title"/>
          </p:nvPr>
        </p:nvSpPr>
        <p:spPr>
          <a:xfrm rot="-5400000">
            <a:off x="588700" y="2285413"/>
            <a:ext cx="2665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ca" sz="1100"/>
              <a:t>Beatriz Torres</a:t>
            </a:r>
            <a:endParaRPr b="1" sz="1100"/>
          </a:p>
          <a:p>
            <a:pPr indent="0" lvl="0" marL="0" rtl="0" algn="ctr">
              <a:spcBef>
                <a:spcPts val="0"/>
              </a:spcBef>
              <a:spcAft>
                <a:spcPts val="0"/>
              </a:spcAft>
              <a:buNone/>
            </a:pPr>
            <a:r>
              <a:rPr b="1" lang="ca" sz="1100"/>
              <a:t>Representant de marketing Dior</a:t>
            </a:r>
            <a:endParaRPr b="1" sz="1100"/>
          </a:p>
        </p:txBody>
      </p:sp>
      <p:pic>
        <p:nvPicPr>
          <p:cNvPr id="84" name="Google Shape;84;p18"/>
          <p:cNvPicPr preferRelativeResize="0"/>
          <p:nvPr/>
        </p:nvPicPr>
        <p:blipFill>
          <a:blip r:embed="rId3">
            <a:alphaModFix/>
          </a:blip>
          <a:stretch>
            <a:fillRect/>
          </a:stretch>
        </p:blipFill>
        <p:spPr>
          <a:xfrm rot="-5400000">
            <a:off x="3342176" y="369925"/>
            <a:ext cx="4403624" cy="4403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rot="-5400000">
            <a:off x="588700" y="2285413"/>
            <a:ext cx="2665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ca" sz="1100"/>
              <a:t>Maria Cristina Lomanto</a:t>
            </a:r>
            <a:endParaRPr b="1" sz="1100"/>
          </a:p>
          <a:p>
            <a:pPr indent="0" lvl="0" marL="0" rtl="0" algn="ctr">
              <a:spcBef>
                <a:spcPts val="0"/>
              </a:spcBef>
              <a:spcAft>
                <a:spcPts val="0"/>
              </a:spcAft>
              <a:buNone/>
            </a:pPr>
            <a:r>
              <a:rPr b="1" lang="ca" sz="1100"/>
              <a:t>Representant de marketing Gucci</a:t>
            </a:r>
            <a:endParaRPr b="1" sz="1100"/>
          </a:p>
        </p:txBody>
      </p:sp>
      <p:pic>
        <p:nvPicPr>
          <p:cNvPr id="90" name="Google Shape;90;p19"/>
          <p:cNvPicPr preferRelativeResize="0"/>
          <p:nvPr/>
        </p:nvPicPr>
        <p:blipFill rotWithShape="1">
          <a:blip r:embed="rId3">
            <a:alphaModFix/>
          </a:blip>
          <a:srcRect b="37648" l="21692" r="18631" t="0"/>
          <a:stretch/>
        </p:blipFill>
        <p:spPr>
          <a:xfrm rot="-5400000">
            <a:off x="4203431" y="84632"/>
            <a:ext cx="3175675" cy="497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rot="-5400000">
            <a:off x="588700" y="2285413"/>
            <a:ext cx="2665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ca" sz="1100"/>
              <a:t>Dan Hernández</a:t>
            </a:r>
            <a:endParaRPr b="1" sz="1100"/>
          </a:p>
          <a:p>
            <a:pPr indent="0" lvl="0" marL="0" rtl="0" algn="ctr">
              <a:spcBef>
                <a:spcPts val="0"/>
              </a:spcBef>
              <a:spcAft>
                <a:spcPts val="0"/>
              </a:spcAft>
              <a:buNone/>
            </a:pPr>
            <a:r>
              <a:rPr b="1" lang="ca" sz="1100"/>
              <a:t>Representant de marketing Chanel</a:t>
            </a:r>
            <a:endParaRPr b="1" sz="1100"/>
          </a:p>
        </p:txBody>
      </p:sp>
      <p:pic>
        <p:nvPicPr>
          <p:cNvPr id="96" name="Google Shape;96;p20"/>
          <p:cNvPicPr preferRelativeResize="0"/>
          <p:nvPr/>
        </p:nvPicPr>
        <p:blipFill>
          <a:blip r:embed="rId3">
            <a:alphaModFix/>
          </a:blip>
          <a:stretch>
            <a:fillRect/>
          </a:stretch>
        </p:blipFill>
        <p:spPr>
          <a:xfrm rot="-5400000">
            <a:off x="3525250" y="666775"/>
            <a:ext cx="3810000" cy="381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rot="-5400000">
            <a:off x="588700" y="2285413"/>
            <a:ext cx="2665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ca" sz="1100"/>
              <a:t>Andrea Guerra</a:t>
            </a:r>
            <a:endParaRPr b="1" sz="1100"/>
          </a:p>
          <a:p>
            <a:pPr indent="0" lvl="0" marL="0" rtl="0" algn="ctr">
              <a:spcBef>
                <a:spcPts val="0"/>
              </a:spcBef>
              <a:spcAft>
                <a:spcPts val="0"/>
              </a:spcAft>
              <a:buNone/>
            </a:pPr>
            <a:r>
              <a:rPr b="1" lang="ca" sz="1100"/>
              <a:t>Representant de marketing Prada</a:t>
            </a:r>
            <a:endParaRPr b="1" sz="1100"/>
          </a:p>
        </p:txBody>
      </p:sp>
      <p:pic>
        <p:nvPicPr>
          <p:cNvPr id="102" name="Google Shape;102;p21"/>
          <p:cNvPicPr preferRelativeResize="0"/>
          <p:nvPr/>
        </p:nvPicPr>
        <p:blipFill rotWithShape="1">
          <a:blip r:embed="rId3">
            <a:alphaModFix/>
          </a:blip>
          <a:srcRect b="0" l="19468" r="12509" t="0"/>
          <a:stretch/>
        </p:blipFill>
        <p:spPr>
          <a:xfrm rot="-5400000">
            <a:off x="3484475" y="358500"/>
            <a:ext cx="4510950" cy="442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